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23" r:id="rId15"/>
    <p:sldId id="924" r:id="rId16"/>
    <p:sldId id="925" r:id="rId17"/>
    <p:sldId id="926" r:id="rId18"/>
    <p:sldId id="927"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421263"/>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第五</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国防</a:t>
            </a:r>
            <a:r>
              <a:rPr lang="zh-CN" altLang="en-US" sz="6000" dirty="0">
                <a:solidFill>
                  <a:srgbClr val="70AD47">
                    <a:lumMod val="75000"/>
                  </a:srgbClr>
                </a:solidFill>
                <a:ea typeface="楷体" panose="02010609060101010101" pitchFamily="49" charset="-122"/>
                <a:cs typeface="Times New Roman" panose="02020603050405020304" pitchFamily="18" charset="0"/>
              </a:rPr>
              <a:t>建设与外交成就</a:t>
            </a:r>
          </a:p>
        </p:txBody>
      </p:sp>
      <p:sp>
        <p:nvSpPr>
          <p:cNvPr id="6" name="文本框 5"/>
          <p:cNvSpPr txBox="1"/>
          <p:nvPr/>
        </p:nvSpPr>
        <p:spPr>
          <a:xfrm>
            <a:off x="0" y="3192667"/>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17</a:t>
            </a:r>
            <a:r>
              <a:rPr lang="zh-CN" altLang="en-US" sz="5000" dirty="0">
                <a:solidFill>
                  <a:prstClr val="black"/>
                </a:solidFill>
                <a:cs typeface="Times New Roman" panose="02020603050405020304" pitchFamily="18" charset="0"/>
              </a:rPr>
              <a:t>课　外交事业的发展</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年代，中国出现学习俄语的热潮；到了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年代，英语取代俄语成为首选外语，法语、西班牙语等小语种也流行起来。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外语热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的变化适应了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经济重心转变的需要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计划经济体制的需要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文化教育改革的需要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国家发展战略的需要</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677342"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l"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下表为某一阶段《人民日报》对美国报道语态的变化，出现这种变化的主要原因</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中美关系走向</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正常化</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中国已进入社会主义初级阶段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中国综合国力的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新闻媒体对美国认识趋向理性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314950" y="1421568"/>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graphicFrame>
        <p:nvGraphicFramePr>
          <p:cNvPr id="5" name="表格 4"/>
          <p:cNvGraphicFramePr>
            <a:graphicFrameLocks noGrp="1"/>
          </p:cNvGraphicFramePr>
          <p:nvPr>
            <p:extLst>
              <p:ext uri="{D42A27DB-BD31-4B8C-83A1-F6EECF244321}">
                <p14:modId xmlns:p14="http://schemas.microsoft.com/office/powerpoint/2010/main" val="2915623668"/>
              </p:ext>
            </p:extLst>
          </p:nvPr>
        </p:nvGraphicFramePr>
        <p:xfrm>
          <a:off x="343712" y="1946711"/>
          <a:ext cx="11502991" cy="1814905"/>
        </p:xfrm>
        <a:graphic>
          <a:graphicData uri="http://schemas.openxmlformats.org/drawingml/2006/table">
            <a:tbl>
              <a:tblPr firstRow="1" firstCol="1" bandRow="1"/>
              <a:tblGrid>
                <a:gridCol w="3027587">
                  <a:extLst>
                    <a:ext uri="{9D8B030D-6E8A-4147-A177-3AD203B41FA5}">
                      <a16:colId xmlns:a16="http://schemas.microsoft.com/office/drawing/2014/main" val="3670760000"/>
                    </a:ext>
                  </a:extLst>
                </a:gridCol>
                <a:gridCol w="4237702">
                  <a:extLst>
                    <a:ext uri="{9D8B030D-6E8A-4147-A177-3AD203B41FA5}">
                      <a16:colId xmlns:a16="http://schemas.microsoft.com/office/drawing/2014/main" val="3784003515"/>
                    </a:ext>
                  </a:extLst>
                </a:gridCol>
                <a:gridCol w="4237702">
                  <a:extLst>
                    <a:ext uri="{9D8B030D-6E8A-4147-A177-3AD203B41FA5}">
                      <a16:colId xmlns:a16="http://schemas.microsoft.com/office/drawing/2014/main" val="3550887397"/>
                    </a:ext>
                  </a:extLst>
                </a:gridCol>
              </a:tblGrid>
              <a:tr h="618193">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1960</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月至</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1975</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月至</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686893"/>
                  </a:ext>
                </a:extLst>
              </a:tr>
              <a:tr h="648072">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积极报道</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8518521"/>
                  </a:ext>
                </a:extLst>
              </a:tr>
              <a:tr h="518099">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中性报道</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1449741"/>
                  </a:ext>
                </a:extLst>
              </a:tr>
            </a:tbl>
          </a:graphicData>
        </a:graphic>
      </p:graphicFrame>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同学梳理笔记时，绘制了如下示意图。据此判断该示意图主要反映了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中国特色的大国外交</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公正合理世界新秩序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政治经济体制的改革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经济全球化趋势加强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858535"/>
            <a:ext cx="3095287" cy="436468"/>
          </a:xfrm>
          <a:prstGeom prst="rect">
            <a:avLst/>
          </a:prstGeom>
        </p:spPr>
      </p:pic>
      <p:sp>
        <p:nvSpPr>
          <p:cNvPr id="5" name="矩形 4"/>
          <p:cNvSpPr/>
          <p:nvPr/>
        </p:nvSpPr>
        <p:spPr>
          <a:xfrm>
            <a:off x="2469022" y="1416211"/>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pic>
        <p:nvPicPr>
          <p:cNvPr id="6" name="lc39.jpg" descr="id:2147492067;FounderCES"/>
          <p:cNvPicPr/>
          <p:nvPr/>
        </p:nvPicPr>
        <p:blipFill>
          <a:blip r:embed="rId3"/>
          <a:stretch>
            <a:fillRect/>
          </a:stretch>
        </p:blipFill>
        <p:spPr>
          <a:xfrm>
            <a:off x="4583038" y="1988840"/>
            <a:ext cx="5462905" cy="2844800"/>
          </a:xfrm>
          <a:prstGeom prst="rect">
            <a:avLst/>
          </a:prstGeom>
        </p:spPr>
      </p:pic>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直以来，中国始终坚定支持全球多边主义，积极参与全球治理体系与建设，在全球公共产品供给、全球减贫合作、全球气候合作、全球发展援助等方面，为世界和平、稳定、繁荣作出了积极贡献，这些都体现了中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积极推动构建人类命运共同体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坚持和平共处五项原则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奉行独立自主的和平外交政策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保守主义和孤立主义正在上升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535366" y="1985599"/>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独具特色的中国外交名片。阅读下列材料，回答问题。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中国熊猫外赠情况表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628103064"/>
              </p:ext>
            </p:extLst>
          </p:nvPr>
        </p:nvGraphicFramePr>
        <p:xfrm>
          <a:off x="343710" y="2084817"/>
          <a:ext cx="11502992" cy="3497527"/>
        </p:xfrm>
        <a:graphic>
          <a:graphicData uri="http://schemas.openxmlformats.org/drawingml/2006/table">
            <a:tbl>
              <a:tblPr firstRow="1" firstCol="1" bandRow="1"/>
              <a:tblGrid>
                <a:gridCol w="1070976">
                  <a:extLst>
                    <a:ext uri="{9D8B030D-6E8A-4147-A177-3AD203B41FA5}">
                      <a16:colId xmlns:a16="http://schemas.microsoft.com/office/drawing/2014/main" val="1420831731"/>
                    </a:ext>
                  </a:extLst>
                </a:gridCol>
                <a:gridCol w="1296144">
                  <a:extLst>
                    <a:ext uri="{9D8B030D-6E8A-4147-A177-3AD203B41FA5}">
                      <a16:colId xmlns:a16="http://schemas.microsoft.com/office/drawing/2014/main" val="3149771636"/>
                    </a:ext>
                  </a:extLst>
                </a:gridCol>
                <a:gridCol w="9135872">
                  <a:extLst>
                    <a:ext uri="{9D8B030D-6E8A-4147-A177-3AD203B41FA5}">
                      <a16:colId xmlns:a16="http://schemas.microsoft.com/office/drawing/2014/main" val="1281081580"/>
                    </a:ext>
                  </a:extLst>
                </a:gridCol>
              </a:tblGrid>
              <a:tr h="754327">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赠与国家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情况</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过程</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9037905"/>
                  </a:ext>
                </a:extLst>
              </a:tr>
              <a:tr h="754327">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1957</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苏联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中国将大熊猫</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平平</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赠与苏联</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这是中华人民共和国成立以来</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我国国宝首次作为友好使者远赴异国他乡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3505719"/>
                  </a:ext>
                </a:extLst>
              </a:tr>
              <a:tr h="1131491">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尼克松总统完成访华的破冰之旅后</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中国政府应美国的要求将</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玲玲</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兴兴</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两只大熊猫赠与美国</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以表达中国人民的友好情谊</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2651067"/>
                  </a:ext>
                </a:extLst>
              </a:tr>
            </a:tbl>
          </a:graphicData>
        </a:graphic>
      </p:graphicFrame>
    </p:spTree>
    <p:extLst>
      <p:ext uri="{BB962C8B-B14F-4D97-AF65-F5344CB8AC3E}">
        <p14:creationId xmlns:p14="http://schemas.microsoft.com/office/powerpoint/2010/main" val="7001891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14828838"/>
              </p:ext>
            </p:extLst>
          </p:nvPr>
        </p:nvGraphicFramePr>
        <p:xfrm>
          <a:off x="343710" y="1124744"/>
          <a:ext cx="11502992" cy="3497527"/>
        </p:xfrm>
        <a:graphic>
          <a:graphicData uri="http://schemas.openxmlformats.org/drawingml/2006/table">
            <a:tbl>
              <a:tblPr firstRow="1" firstCol="1" bandRow="1"/>
              <a:tblGrid>
                <a:gridCol w="1070976">
                  <a:extLst>
                    <a:ext uri="{9D8B030D-6E8A-4147-A177-3AD203B41FA5}">
                      <a16:colId xmlns:a16="http://schemas.microsoft.com/office/drawing/2014/main" val="1420831731"/>
                    </a:ext>
                  </a:extLst>
                </a:gridCol>
                <a:gridCol w="1296144">
                  <a:extLst>
                    <a:ext uri="{9D8B030D-6E8A-4147-A177-3AD203B41FA5}">
                      <a16:colId xmlns:a16="http://schemas.microsoft.com/office/drawing/2014/main" val="3149771636"/>
                    </a:ext>
                  </a:extLst>
                </a:gridCol>
                <a:gridCol w="9135872">
                  <a:extLst>
                    <a:ext uri="{9D8B030D-6E8A-4147-A177-3AD203B41FA5}">
                      <a16:colId xmlns:a16="http://schemas.microsoft.com/office/drawing/2014/main" val="1281081580"/>
                    </a:ext>
                  </a:extLst>
                </a:gridCol>
              </a:tblGrid>
              <a:tr h="754327">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赠与国家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情况</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过程</a:t>
                      </a: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9037905"/>
                  </a:ext>
                </a:extLst>
              </a:tr>
              <a:tr h="1131491">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中日实现邦交正常化后</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日本赠与了中国樱花树苗和松树苗作为礼物</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中国则回赠日本大熊猫</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康康</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兰兰</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作为中日两国永久和平的象征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8222179"/>
                  </a:ext>
                </a:extLst>
              </a:tr>
              <a:tr h="754327">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法国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1973</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西方国家中第一个与中国建交的法国获赠一对大熊猫</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燕燕</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黎黎</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表达了中法之间和平友好的情谊</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4342499"/>
                  </a:ext>
                </a:extLst>
              </a:tr>
            </a:tbl>
          </a:graphicData>
        </a:graphic>
      </p:graphicFrame>
      <p:sp>
        <p:nvSpPr>
          <p:cNvPr id="4" name="内容占位符 1"/>
          <p:cNvSpPr>
            <a:spLocks noGrp="1"/>
          </p:cNvSpPr>
          <p:nvPr>
            <p:ph idx="1"/>
          </p:nvPr>
        </p:nvSpPr>
        <p:spPr>
          <a:xfrm>
            <a:off x="334566" y="470656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根据材料一，指出中国外赠熊猫这一外交行为的作用。结合所学知识，指出中华人民共和国的外交政策</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34654" y="57330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促进了中国与苏联、美国、日本、法国的友好关系。独立自主的和平外交政策。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3840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小球转动大球</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中国的</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乒乓外交</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877465915"/>
              </p:ext>
            </p:extLst>
          </p:nvPr>
        </p:nvGraphicFramePr>
        <p:xfrm>
          <a:off x="343711" y="1412776"/>
          <a:ext cx="11502992" cy="3840480"/>
        </p:xfrm>
        <a:graphic>
          <a:graphicData uri="http://schemas.openxmlformats.org/drawingml/2006/table">
            <a:tbl>
              <a:tblPr firstRow="1" firstCol="1" bandRow="1"/>
              <a:tblGrid>
                <a:gridCol w="11502992">
                  <a:extLst>
                    <a:ext uri="{9D8B030D-6E8A-4147-A177-3AD203B41FA5}">
                      <a16:colId xmlns:a16="http://schemas.microsoft.com/office/drawing/2014/main" val="2912678257"/>
                    </a:ext>
                  </a:extLst>
                </a:gridCol>
              </a:tblGrid>
              <a:tr h="0">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1971</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美国乒乓球代表团正式访问中国</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这是中华人民共和国成立以来第一个美国代表团访问中国。</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小球转动大球</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乒乓外交</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轰动了</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世界</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7404425"/>
                  </a:ext>
                </a:extLst>
              </a:tr>
              <a:tr h="0">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尼克松访华。中美双方签署并发表了《联合公报》。美国在公报中声明</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美国认识到</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在台湾海峡两边的所有中国人都认为只有一个中国</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台湾是中国的一部分。美国政府对这一立场不提出异议</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1647629"/>
                  </a:ext>
                </a:extLst>
              </a:tr>
              <a:tr h="0">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1979</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中美正式建交。经双方协定</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签署了《中美建交公报》。文中明确表示</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美国政府承认只有一个中国</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台湾是中国领土的一部分</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69200"/>
                  </a:ext>
                </a:extLst>
              </a:tr>
            </a:tbl>
          </a:graphicData>
        </a:graphic>
      </p:graphicFrame>
    </p:spTree>
    <p:extLst>
      <p:ext uri="{BB962C8B-B14F-4D97-AF65-F5344CB8AC3E}">
        <p14:creationId xmlns:p14="http://schemas.microsoft.com/office/powerpoint/2010/main" val="5630858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根据材料二并结合所学知识，说明中美建交的基础。解决中美关系的焦点问题是什么</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43358" y="18210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美国承认只有一个中国，台湾是中国领土的一部分，承认中华人民共和国政府是中国的唯一合法政府。台湾问题。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76784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在《中国国家形象全球调查报告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高铁是中国科技领域中认知度最高的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是名副其实的中国</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名片</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。高铁核心技术已经实现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国产化。现在</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复兴号</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采用的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项重要标准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都是中国标准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都比欧洲和日本标准要高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中国高铁有着自己的特色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中国标准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在慢慢成为世界追逐的目标。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摘自《中国新闻网》</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根据材料三，概括高铁成为中国</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名片</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的原因。你认为当下还有哪些</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中国特产</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能够成为对外交往的新名片？</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56354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中国高铁核心技术已经实现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％国产化，</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中国标准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在慢慢成为世界追逐的目标。扫码支付、共享单车和网购等。</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8324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1013"/>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月，有新闻媒介评论道：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中国是在自己不在场的情况下，受到联大三分之二以上国家的祝福，使联合国发生根本变化。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该评论意在赞扬中华人民共和国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支援朝鲜军民抗击侵略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推动万隆会议取得成功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形成了全方位外交布局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恢复在联合国合法席位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836712"/>
            <a:ext cx="6814472" cy="877571"/>
          </a:xfrm>
          <a:prstGeom prst="rect">
            <a:avLst/>
          </a:prstGeom>
        </p:spPr>
      </p:pic>
      <p:sp>
        <p:nvSpPr>
          <p:cNvPr id="5" name="矩形 4"/>
          <p:cNvSpPr/>
          <p:nvPr/>
        </p:nvSpPr>
        <p:spPr>
          <a:xfrm>
            <a:off x="2818006" y="29881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世纪六七十年代，许多发达国家开始正视中华人民共和国的存在。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任何重大国际问题，如果没有中华人民共和国的参与都是无法解决的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这一观念日渐成为国际共识；恢复中华人民共和国的合法席位，逐渐成为支持正义国家的共同斗争。这表明中华人民共和国恢复在联合国的合法席位的根本原因是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中国综合国力增强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中国外交家的努力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发展中国家的支持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中美关系得到改善</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552950" y="2511571"/>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中美建交和中日恢复邦交</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年代末，尼克松通过某报刊声称：美国与中国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走到一起来的关键因素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是我们对苏联威胁的共同担忧和在北京和华盛顿之间用合作来替代敌视的话，能更好地遏制那种威胁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。这一论断</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导致中苏矛盾升级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直接促成了中美建交</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推动中美关系改善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使中美成为战略伙伴</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447134" y="2537947"/>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早在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年代末</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年代初，田中角荣就认为世界到了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通过对话缓和紧张局势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的新阶段。下列事件与此相关的是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美日两国结成同盟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中日两国实现邦交正常化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日本开始全面侵华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日本推行单边外交</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749096" y="1432032"/>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如图，中国对美国出口贸易额发生变化最主要的原因是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中美两国关系开始走向</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正常化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中国成为世界贸易组织的成员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中美两国正式建立了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外交关系</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恢复中华人民共和国在联合国的合法席位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039422" y="882344"/>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6" name="lc36.jpg" descr="id:2147491982;FounderCES"/>
          <p:cNvPicPr/>
          <p:nvPr/>
        </p:nvPicPr>
        <p:blipFill>
          <a:blip r:embed="rId2"/>
          <a:stretch>
            <a:fillRect/>
          </a:stretch>
        </p:blipFill>
        <p:spPr>
          <a:xfrm>
            <a:off x="3142878" y="1480233"/>
            <a:ext cx="5400600" cy="2877862"/>
          </a:xfrm>
          <a:prstGeom prst="rect">
            <a:avLst/>
          </a:prstGeom>
        </p:spPr>
      </p:pic>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全方位外交</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烟台中考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下面示意图旨在说明，改革开放后中国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民族意识的觉醒</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加快构建开放型经济新体制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推进全方位外交</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统一大业向前迈出重要一步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41722" y="1450029"/>
            <a:ext cx="1790452" cy="377773"/>
          </a:xfrm>
          <a:prstGeom prst="rect">
            <a:avLst/>
          </a:prstGeom>
        </p:spPr>
      </p:pic>
      <p:sp>
        <p:nvSpPr>
          <p:cNvPr id="5" name="矩形 4"/>
          <p:cNvSpPr/>
          <p:nvPr/>
        </p:nvSpPr>
        <p:spPr>
          <a:xfrm>
            <a:off x="10199662" y="1428661"/>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7" name="lc37.jpg" descr="id:2147492003;FounderCES"/>
          <p:cNvPicPr/>
          <p:nvPr/>
        </p:nvPicPr>
        <p:blipFill>
          <a:blip r:embed="rId3"/>
          <a:stretch>
            <a:fillRect/>
          </a:stretch>
        </p:blipFill>
        <p:spPr>
          <a:xfrm>
            <a:off x="5015086" y="2204864"/>
            <a:ext cx="4630275" cy="3499610"/>
          </a:xfrm>
          <a:prstGeom prst="rect">
            <a:avLst/>
          </a:prstGeom>
        </p:spPr>
      </p:pic>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dist" hangingPunct="0">
              <a:spcAft>
                <a:spcPts val="0"/>
              </a:spcAft>
            </a:pPr>
            <a:r>
              <a:rPr lang="en-US" altLang="zh-CN"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重庆中考</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卷</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如图所示内容是某同学整理的笔记，由此判断其学习主题是</a:t>
            </a:r>
            <a:r>
              <a:rPr lang="en-US" altLang="zh-CN" spc="-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经济体制改革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祖国统一大业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新时代强军之路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构建人类命运共同体</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324290" y="882344"/>
            <a:ext cx="394660" cy="461665"/>
          </a:xfrm>
          <a:prstGeom prst="rect">
            <a:avLst/>
          </a:prstGeom>
        </p:spPr>
        <p:txBody>
          <a:bodyPr wrap="none">
            <a:spAutoFit/>
          </a:bodyPr>
          <a:lstStyle/>
          <a:p>
            <a:r>
              <a:rPr lang="en-US" altLang="zh-CN" sz="2400" b="0" spc="-100" dirty="0">
                <a:cs typeface="Times New Roman" panose="02020603050405020304" pitchFamily="18" charset="0"/>
              </a:rPr>
              <a:t>D</a:t>
            </a:r>
            <a:endParaRPr lang="zh-CN" altLang="en-US" dirty="0"/>
          </a:p>
        </p:txBody>
      </p:sp>
      <p:sp>
        <p:nvSpPr>
          <p:cNvPr id="5" name="内容占位符 1"/>
          <p:cNvSpPr txBox="1">
            <a:spLocks/>
          </p:cNvSpPr>
          <p:nvPr/>
        </p:nvSpPr>
        <p:spPr bwMode="auto">
          <a:xfrm>
            <a:off x="360854" y="1644873"/>
            <a:ext cx="11485848" cy="279223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2014</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月，中国为支持</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倡议而设的丝路基金开始运行</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2015</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日，中国推动成立的金砖国家新开发银行开业</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日，中国首趟由外国零售企业定制的中欧班列发车</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日，中非制定《中非合作</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2035</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年愿景》</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日，中老</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老挝</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铁路全线正式通车运营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740872"/>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李教授讲到国际局势的时候，幻灯片上呈现了如下图示信息。由此可知</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中国国际影响力不断增强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美国奉行霸权主义强权政治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美国对华态度的逐渐转变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中国与美国之间分歧已解决</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764704"/>
            <a:ext cx="6598448" cy="899788"/>
          </a:xfrm>
          <a:prstGeom prst="rect">
            <a:avLst/>
          </a:prstGeom>
        </p:spPr>
      </p:pic>
      <p:pic>
        <p:nvPicPr>
          <p:cNvPr id="5" name="图片 4"/>
          <p:cNvPicPr>
            <a:picLocks noChangeAspect="1"/>
          </p:cNvPicPr>
          <p:nvPr/>
        </p:nvPicPr>
        <p:blipFill>
          <a:blip r:embed="rId3"/>
          <a:stretch>
            <a:fillRect/>
          </a:stretch>
        </p:blipFill>
        <p:spPr>
          <a:xfrm>
            <a:off x="659438" y="1862408"/>
            <a:ext cx="2855045" cy="423431"/>
          </a:xfrm>
          <a:prstGeom prst="rect">
            <a:avLst/>
          </a:prstGeom>
        </p:spPr>
      </p:pic>
      <p:sp>
        <p:nvSpPr>
          <p:cNvPr id="7" name="矩形 6"/>
          <p:cNvSpPr/>
          <p:nvPr/>
        </p:nvSpPr>
        <p:spPr>
          <a:xfrm>
            <a:off x="1774726" y="241268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1008</TotalTime>
  <Words>1226</Words>
  <Application>Microsoft Office PowerPoint</Application>
  <PresentationFormat>自定义</PresentationFormat>
  <Paragraphs>133</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298</cp:revision>
  <dcterms:created xsi:type="dcterms:W3CDTF">2020-11-06T05:24:40Z</dcterms:created>
  <dcterms:modified xsi:type="dcterms:W3CDTF">2024-12-16T11:27:24Z</dcterms:modified>
</cp:coreProperties>
</file>